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15" autoAdjust="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2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4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5.xlsx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6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n-US" dirty="0" smtClean="0"/>
              <a:t>PUBLICO</a:t>
            </a:r>
            <a:endParaRPr lang="en-US" dirty="0"/>
          </a:p>
        </c:rich>
      </c:tx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strRef>
              <c:f>Hoja1!$A$3:$A$4</c:f>
              <c:strCache>
                <c:ptCount val="2"/>
                <c:pt idx="0">
                  <c:v>SAN PABLO</c:v>
                </c:pt>
                <c:pt idx="1">
                  <c:v>UASLP</c:v>
                </c:pt>
              </c:strCache>
            </c:strRef>
          </c:cat>
          <c:val>
            <c:numRef>
              <c:f>Hoja1!$B$2:$B$4</c:f>
              <c:numCache>
                <c:formatCode>General</c:formatCode>
                <c:ptCount val="3"/>
                <c:pt idx="0">
                  <c:v>34</c:v>
                </c:pt>
                <c:pt idx="1">
                  <c:v>1</c:v>
                </c:pt>
                <c:pt idx="2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Prefiere que una noticia sea:</c:v>
                </c:pt>
              </c:strCache>
            </c:strRef>
          </c:tx>
          <c:cat>
            <c:strRef>
              <c:f>Hoja1!$A$2:$A$4</c:f>
              <c:strCache>
                <c:ptCount val="3"/>
                <c:pt idx="0">
                  <c:v>Novedosa</c:v>
                </c:pt>
                <c:pt idx="1">
                  <c:v>Que informe:</c:v>
                </c:pt>
                <c:pt idx="2">
                  <c:v>Interesante</c:v>
                </c:pt>
              </c:strCache>
            </c:strRef>
          </c:cat>
          <c:val>
            <c:numRef>
              <c:f>Hoja1!$B$2:$B$4</c:f>
              <c:numCache>
                <c:formatCode>General</c:formatCode>
                <c:ptCount val="3"/>
                <c:pt idx="0">
                  <c:v>4</c:v>
                </c:pt>
                <c:pt idx="1">
                  <c:v>10</c:v>
                </c:pt>
                <c:pt idx="2">
                  <c:v>18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Horario de Consulta</c:v>
                </c:pt>
              </c:strCache>
            </c:strRef>
          </c:tx>
          <c:cat>
            <c:strRef>
              <c:f>Hoja1!$A$2:$A$6</c:f>
              <c:strCache>
                <c:ptCount val="5"/>
                <c:pt idx="0">
                  <c:v>mañana</c:v>
                </c:pt>
                <c:pt idx="1">
                  <c:v>Mediodia</c:v>
                </c:pt>
                <c:pt idx="2">
                  <c:v>Tarde</c:v>
                </c:pt>
                <c:pt idx="3">
                  <c:v>Noche</c:v>
                </c:pt>
                <c:pt idx="4">
                  <c:v>Madrugada</c:v>
                </c:pt>
              </c:strCache>
            </c:strRef>
          </c:cat>
          <c:val>
            <c:numRef>
              <c:f>Hoja1!$B$2:$B$6</c:f>
              <c:numCache>
                <c:formatCode>General</c:formatCode>
                <c:ptCount val="5"/>
                <c:pt idx="0">
                  <c:v>12</c:v>
                </c:pt>
                <c:pt idx="1">
                  <c:v>5</c:v>
                </c:pt>
                <c:pt idx="2">
                  <c:v>5</c:v>
                </c:pt>
                <c:pt idx="3">
                  <c:v>7</c:v>
                </c:pt>
                <c:pt idx="4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Como Acceden</c:v>
                </c:pt>
              </c:strCache>
            </c:strRef>
          </c:tx>
          <c:cat>
            <c:strRef>
              <c:f>Hoja1!$A$2:$A$6</c:f>
              <c:strCache>
                <c:ptCount val="5"/>
                <c:pt idx="0">
                  <c:v>computadora</c:v>
                </c:pt>
                <c:pt idx="1">
                  <c:v>movil</c:v>
                </c:pt>
                <c:pt idx="2">
                  <c:v>radio</c:v>
                </c:pt>
                <c:pt idx="3">
                  <c:v>televisión</c:v>
                </c:pt>
                <c:pt idx="4">
                  <c:v>periodico</c:v>
                </c:pt>
              </c:strCache>
            </c:strRef>
          </c:cat>
          <c:val>
            <c:numRef>
              <c:f>Hoja1!$B$2:$B$6</c:f>
              <c:numCache>
                <c:formatCode>General</c:formatCode>
                <c:ptCount val="5"/>
                <c:pt idx="0">
                  <c:v>19</c:v>
                </c:pt>
                <c:pt idx="1">
                  <c:v>11</c:v>
                </c:pt>
                <c:pt idx="2">
                  <c:v>1</c:v>
                </c:pt>
                <c:pt idx="3">
                  <c:v>2</c:v>
                </c:pt>
                <c:pt idx="4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Nombres de conductores de nociticias</c:v>
                </c:pt>
              </c:strCache>
            </c:strRef>
          </c:tx>
          <c:cat>
            <c:strRef>
              <c:f>Hoja1!$A$2:$A$9</c:f>
              <c:strCache>
                <c:ptCount val="8"/>
                <c:pt idx="0">
                  <c:v>Joaquín Lopez Doriga</c:v>
                </c:pt>
                <c:pt idx="1">
                  <c:v>Carmen Aristegui</c:v>
                </c:pt>
                <c:pt idx="2">
                  <c:v>Javier Alatorre</c:v>
                </c:pt>
                <c:pt idx="3">
                  <c:v>Loret de Mola</c:v>
                </c:pt>
                <c:pt idx="4">
                  <c:v>Adela Micha</c:v>
                </c:pt>
                <c:pt idx="5">
                  <c:v>Lolita Ayala</c:v>
                </c:pt>
                <c:pt idx="6">
                  <c:v>Saldaña</c:v>
                </c:pt>
                <c:pt idx="7">
                  <c:v>Polo Pacheco</c:v>
                </c:pt>
              </c:strCache>
            </c:strRef>
          </c:cat>
          <c:val>
            <c:numRef>
              <c:f>Hoja1!$B$2:$B$9</c:f>
              <c:numCache>
                <c:formatCode>General</c:formatCode>
                <c:ptCount val="8"/>
                <c:pt idx="0">
                  <c:v>9</c:v>
                </c:pt>
                <c:pt idx="1">
                  <c:v>11</c:v>
                </c:pt>
                <c:pt idx="2">
                  <c:v>3</c:v>
                </c:pt>
                <c:pt idx="3">
                  <c:v>3</c:v>
                </c:pt>
                <c:pt idx="4">
                  <c:v>2</c:v>
                </c:pt>
                <c:pt idx="5">
                  <c:v>1</c:v>
                </c:pt>
                <c:pt idx="6">
                  <c:v>1</c:v>
                </c:pt>
                <c:pt idx="7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Veracidad de la Informacion</c:v>
                </c:pt>
              </c:strCache>
            </c:strRef>
          </c:tx>
          <c:cat>
            <c:strRef>
              <c:f>Hoja1!$A$2:$A$5</c:f>
              <c:strCache>
                <c:ptCount val="4"/>
                <c:pt idx="0">
                  <c:v>Si</c:v>
                </c:pt>
                <c:pt idx="1">
                  <c:v>No</c:v>
                </c:pt>
                <c:pt idx="2">
                  <c:v>A veces</c:v>
                </c:pt>
                <c:pt idx="3">
                  <c:v>Depende</c:v>
                </c:pt>
              </c:strCache>
            </c:strRef>
          </c:cat>
          <c:val>
            <c:numRef>
              <c:f>Hoja1!$B$2:$B$5</c:f>
              <c:numCache>
                <c:formatCode>General</c:formatCode>
                <c:ptCount val="4"/>
                <c:pt idx="0">
                  <c:v>8</c:v>
                </c:pt>
                <c:pt idx="1">
                  <c:v>5</c:v>
                </c:pt>
                <c:pt idx="2">
                  <c:v>19</c:v>
                </c:pt>
                <c:pt idx="3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Consultas la info 2 veces</c:v>
                </c:pt>
              </c:strCache>
            </c:strRef>
          </c:tx>
          <c:cat>
            <c:strRef>
              <c:f>Hoja1!$A$2:$A$4</c:f>
              <c:strCache>
                <c:ptCount val="3"/>
                <c:pt idx="0">
                  <c:v>siempre</c:v>
                </c:pt>
                <c:pt idx="1">
                  <c:v>A veces</c:v>
                </c:pt>
                <c:pt idx="2">
                  <c:v>Nunca</c:v>
                </c:pt>
              </c:strCache>
            </c:strRef>
          </c:cat>
          <c:val>
            <c:numRef>
              <c:f>Hoja1!$B$2:$B$4</c:f>
              <c:numCache>
                <c:formatCode>General</c:formatCode>
                <c:ptCount val="3"/>
                <c:pt idx="0">
                  <c:v>3</c:v>
                </c:pt>
                <c:pt idx="1">
                  <c:v>22</c:v>
                </c:pt>
                <c:pt idx="2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genero</c:v>
                </c:pt>
              </c:strCache>
            </c:strRef>
          </c:tx>
          <c:cat>
            <c:strRef>
              <c:f>Hoja1!$A$2:$A$4</c:f>
              <c:strCache>
                <c:ptCount val="3"/>
                <c:pt idx="0">
                  <c:v>femenino</c:v>
                </c:pt>
                <c:pt idx="1">
                  <c:v>masculino</c:v>
                </c:pt>
                <c:pt idx="2">
                  <c:v>abstenciones</c:v>
                </c:pt>
              </c:strCache>
            </c:strRef>
          </c:cat>
          <c:val>
            <c:numRef>
              <c:f>Hoja1!$B$2:$B$4</c:f>
              <c:numCache>
                <c:formatCode>General</c:formatCode>
                <c:ptCount val="3"/>
                <c:pt idx="0">
                  <c:v>17</c:v>
                </c:pt>
                <c:pt idx="1">
                  <c:v>17</c:v>
                </c:pt>
                <c:pt idx="2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CARRERAS</c:v>
                </c:pt>
              </c:strCache>
            </c:strRef>
          </c:tx>
          <c:cat>
            <c:strRef>
              <c:f>Hoja1!$A$2:$A$9</c:f>
              <c:strCache>
                <c:ptCount val="8"/>
                <c:pt idx="0">
                  <c:v>LCC</c:v>
                </c:pt>
                <c:pt idx="1">
                  <c:v>LCG</c:v>
                </c:pt>
                <c:pt idx="2">
                  <c:v>MERCADOTECNIA</c:v>
                </c:pt>
                <c:pt idx="3">
                  <c:v>LN</c:v>
                </c:pt>
                <c:pt idx="4">
                  <c:v>FINANZAS</c:v>
                </c:pt>
                <c:pt idx="5">
                  <c:v>RRPP</c:v>
                </c:pt>
                <c:pt idx="6">
                  <c:v>LAD</c:v>
                </c:pt>
                <c:pt idx="7">
                  <c:v>PSICOLOGIA</c:v>
                </c:pt>
              </c:strCache>
            </c:strRef>
          </c:cat>
          <c:val>
            <c:numRef>
              <c:f>Hoja1!$B$2:$B$9</c:f>
              <c:numCache>
                <c:formatCode>General</c:formatCode>
                <c:ptCount val="8"/>
                <c:pt idx="0">
                  <c:v>7</c:v>
                </c:pt>
                <c:pt idx="1">
                  <c:v>15</c:v>
                </c:pt>
                <c:pt idx="2">
                  <c:v>1</c:v>
                </c:pt>
                <c:pt idx="3">
                  <c:v>10</c:v>
                </c:pt>
                <c:pt idx="5">
                  <c:v>1</c:v>
                </c:pt>
                <c:pt idx="6">
                  <c:v>1</c:v>
                </c:pt>
                <c:pt idx="7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SEMESTRE</c:v>
                </c:pt>
              </c:strCache>
            </c:strRef>
          </c:tx>
          <c:cat>
            <c:strRef>
              <c:f>Hoja1!$A$2:$A$7</c:f>
              <c:strCache>
                <c:ptCount val="6"/>
                <c:pt idx="0">
                  <c:v>1RO</c:v>
                </c:pt>
                <c:pt idx="1">
                  <c:v>3RO</c:v>
                </c:pt>
                <c:pt idx="2">
                  <c:v>5TO</c:v>
                </c:pt>
                <c:pt idx="3">
                  <c:v>7MO</c:v>
                </c:pt>
                <c:pt idx="4">
                  <c:v>8VO</c:v>
                </c:pt>
                <c:pt idx="5">
                  <c:v>TITULADO</c:v>
                </c:pt>
              </c:strCache>
            </c:strRef>
          </c:cat>
          <c:val>
            <c:numRef>
              <c:f>Hoja1!$B$2:$B$7</c:f>
              <c:numCache>
                <c:formatCode>General</c:formatCode>
                <c:ptCount val="6"/>
                <c:pt idx="0">
                  <c:v>3</c:v>
                </c:pt>
                <c:pt idx="1">
                  <c:v>12</c:v>
                </c:pt>
                <c:pt idx="2">
                  <c:v>10</c:v>
                </c:pt>
                <c:pt idx="3">
                  <c:v>8</c:v>
                </c:pt>
                <c:pt idx="4">
                  <c:v>1</c:v>
                </c:pt>
                <c:pt idx="5">
                  <c:v>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EDADES</c:v>
                </c:pt>
              </c:strCache>
            </c:strRef>
          </c:tx>
          <c:cat>
            <c:numRef>
              <c:f>Hoja1!$A$2:$A$11</c:f>
              <c:numCache>
                <c:formatCode>General</c:formatCode>
                <c:ptCount val="10"/>
                <c:pt idx="0">
                  <c:v>18</c:v>
                </c:pt>
                <c:pt idx="1">
                  <c:v>19</c:v>
                </c:pt>
                <c:pt idx="2">
                  <c:v>20</c:v>
                </c:pt>
                <c:pt idx="3">
                  <c:v>21</c:v>
                </c:pt>
                <c:pt idx="4">
                  <c:v>22</c:v>
                </c:pt>
                <c:pt idx="5">
                  <c:v>23</c:v>
                </c:pt>
                <c:pt idx="6">
                  <c:v>25</c:v>
                </c:pt>
                <c:pt idx="7">
                  <c:v>26</c:v>
                </c:pt>
                <c:pt idx="8">
                  <c:v>28</c:v>
                </c:pt>
                <c:pt idx="9">
                  <c:v>42</c:v>
                </c:pt>
              </c:numCache>
            </c:numRef>
          </c:cat>
          <c:val>
            <c:numRef>
              <c:f>Hoja1!$B$2:$B$11</c:f>
              <c:numCache>
                <c:formatCode>General</c:formatCode>
                <c:ptCount val="10"/>
                <c:pt idx="0">
                  <c:v>3</c:v>
                </c:pt>
                <c:pt idx="1">
                  <c:v>4</c:v>
                </c:pt>
                <c:pt idx="2">
                  <c:v>11</c:v>
                </c:pt>
                <c:pt idx="3">
                  <c:v>7</c:v>
                </c:pt>
                <c:pt idx="4">
                  <c:v>4</c:v>
                </c:pt>
                <c:pt idx="5">
                  <c:v>2</c:v>
                </c:pt>
                <c:pt idx="6">
                  <c:v>1</c:v>
                </c:pt>
                <c:pt idx="7">
                  <c:v>1</c:v>
                </c:pt>
                <c:pt idx="8">
                  <c:v>2</c:v>
                </c:pt>
                <c:pt idx="9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Medios por los que se informan</c:v>
                </c:pt>
              </c:strCache>
            </c:strRef>
          </c:tx>
          <c:cat>
            <c:strRef>
              <c:f>Hoja1!$A$2:$A$8</c:f>
              <c:strCache>
                <c:ptCount val="7"/>
                <c:pt idx="0">
                  <c:v>Internet</c:v>
                </c:pt>
                <c:pt idx="1">
                  <c:v>TV</c:v>
                </c:pt>
                <c:pt idx="2">
                  <c:v>Radio</c:v>
                </c:pt>
                <c:pt idx="3">
                  <c:v>Periodico</c:v>
                </c:pt>
                <c:pt idx="4">
                  <c:v>Cel</c:v>
                </c:pt>
                <c:pt idx="5">
                  <c:v>Mensaje</c:v>
                </c:pt>
                <c:pt idx="6">
                  <c:v>Facebook</c:v>
                </c:pt>
              </c:strCache>
            </c:strRef>
          </c:cat>
          <c:val>
            <c:numRef>
              <c:f>Hoja1!$B$2:$B$8</c:f>
              <c:numCache>
                <c:formatCode>General</c:formatCode>
                <c:ptCount val="7"/>
                <c:pt idx="0">
                  <c:v>13</c:v>
                </c:pt>
                <c:pt idx="1">
                  <c:v>9</c:v>
                </c:pt>
                <c:pt idx="2">
                  <c:v>6</c:v>
                </c:pt>
                <c:pt idx="3">
                  <c:v>4</c:v>
                </c:pt>
                <c:pt idx="4">
                  <c:v>2</c:v>
                </c:pt>
                <c:pt idx="5">
                  <c:v>1</c:v>
                </c:pt>
                <c:pt idx="6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Noticieros</c:v>
                </c:pt>
              </c:strCache>
            </c:strRef>
          </c:tx>
          <c:cat>
            <c:strRef>
              <c:f>Hoja1!$A$2:$A$14</c:f>
              <c:strCache>
                <c:ptCount val="13"/>
                <c:pt idx="0">
                  <c:v>Primero Noticias</c:v>
                </c:pt>
                <c:pt idx="1">
                  <c:v>Aristegui Noticias</c:v>
                </c:pt>
                <c:pt idx="2">
                  <c:v>Noticieros de Televisa</c:v>
                </c:pt>
                <c:pt idx="3">
                  <c:v>Lopez Doriga</c:v>
                </c:pt>
                <c:pt idx="4">
                  <c:v>Hechos</c:v>
                </c:pt>
                <c:pt idx="5">
                  <c:v>CNN</c:v>
                </c:pt>
                <c:pt idx="6">
                  <c:v>Lolita Ayala</c:v>
                </c:pt>
                <c:pt idx="7">
                  <c:v>El Mañanero</c:v>
                </c:pt>
                <c:pt idx="8">
                  <c:v>Noticias con Adela</c:v>
                </c:pt>
                <c:pt idx="9">
                  <c:v>MVS Radio</c:v>
                </c:pt>
                <c:pt idx="10">
                  <c:v>Loret de Mola</c:v>
                </c:pt>
                <c:pt idx="11">
                  <c:v>Milenio TV</c:v>
                </c:pt>
                <c:pt idx="12">
                  <c:v>Saldaña</c:v>
                </c:pt>
              </c:strCache>
            </c:strRef>
          </c:cat>
          <c:val>
            <c:numRef>
              <c:f>Hoja1!$B$2:$B$14</c:f>
              <c:numCache>
                <c:formatCode>General</c:formatCode>
                <c:ptCount val="13"/>
                <c:pt idx="0">
                  <c:v>4</c:v>
                </c:pt>
                <c:pt idx="1">
                  <c:v>4</c:v>
                </c:pt>
                <c:pt idx="2">
                  <c:v>5</c:v>
                </c:pt>
                <c:pt idx="3">
                  <c:v>4</c:v>
                </c:pt>
                <c:pt idx="4">
                  <c:v>7</c:v>
                </c:pt>
                <c:pt idx="5">
                  <c:v>2</c:v>
                </c:pt>
                <c:pt idx="6">
                  <c:v>1</c:v>
                </c:pt>
                <c:pt idx="7">
                  <c:v>1</c:v>
                </c:pt>
                <c:pt idx="8">
                  <c:v>1</c:v>
                </c:pt>
                <c:pt idx="9">
                  <c:v>1</c:v>
                </c:pt>
                <c:pt idx="10">
                  <c:v>1</c:v>
                </c:pt>
                <c:pt idx="11">
                  <c:v>1</c:v>
                </c:pt>
                <c:pt idx="12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Estaciones de Radio</c:v>
                </c:pt>
              </c:strCache>
            </c:strRef>
          </c:tx>
          <c:cat>
            <c:strRef>
              <c:f>Hoja1!$A$2:$A$10</c:f>
              <c:strCache>
                <c:ptCount val="9"/>
                <c:pt idx="0">
                  <c:v>Global Media</c:v>
                </c:pt>
                <c:pt idx="1">
                  <c:v>MVS</c:v>
                </c:pt>
                <c:pt idx="2">
                  <c:v>RadioFormula</c:v>
                </c:pt>
                <c:pt idx="3">
                  <c:v>Factor 96.1</c:v>
                </c:pt>
                <c:pt idx="4">
                  <c:v>Exa 96.9</c:v>
                </c:pt>
                <c:pt idx="5">
                  <c:v>Wradio</c:v>
                </c:pt>
                <c:pt idx="6">
                  <c:v>Amor 95.3</c:v>
                </c:pt>
                <c:pt idx="7">
                  <c:v>Mix 99.3</c:v>
                </c:pt>
                <c:pt idx="8">
                  <c:v>Radio Universidad</c:v>
                </c:pt>
              </c:strCache>
            </c:strRef>
          </c:cat>
          <c:val>
            <c:numRef>
              <c:f>Hoja1!$B$2:$B$10</c:f>
              <c:numCache>
                <c:formatCode>General</c:formatCode>
                <c:ptCount val="9"/>
                <c:pt idx="0">
                  <c:v>2</c:v>
                </c:pt>
                <c:pt idx="1">
                  <c:v>3</c:v>
                </c:pt>
                <c:pt idx="2">
                  <c:v>2</c:v>
                </c:pt>
                <c:pt idx="3">
                  <c:v>8</c:v>
                </c:pt>
                <c:pt idx="4">
                  <c:v>3</c:v>
                </c:pt>
                <c:pt idx="5">
                  <c:v>4</c:v>
                </c:pt>
                <c:pt idx="6">
                  <c:v>1</c:v>
                </c:pt>
                <c:pt idx="7">
                  <c:v>2</c:v>
                </c:pt>
                <c:pt idx="8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Periodicos</c:v>
                </c:pt>
              </c:strCache>
            </c:strRef>
          </c:tx>
          <c:cat>
            <c:strRef>
              <c:f>Hoja1!$A$2:$A$9</c:f>
              <c:strCache>
                <c:ptCount val="8"/>
                <c:pt idx="0">
                  <c:v>Pulso</c:v>
                </c:pt>
                <c:pt idx="1">
                  <c:v>El sol de san Luis</c:v>
                </c:pt>
                <c:pt idx="2">
                  <c:v>El Universal</c:v>
                </c:pt>
                <c:pt idx="3">
                  <c:v>Plano Informativo</c:v>
                </c:pt>
                <c:pt idx="4">
                  <c:v>Reforma</c:v>
                </c:pt>
                <c:pt idx="5">
                  <c:v>La Jornada</c:v>
                </c:pt>
                <c:pt idx="6">
                  <c:v>Excelsior</c:v>
                </c:pt>
                <c:pt idx="7">
                  <c:v>Hoy</c:v>
                </c:pt>
              </c:strCache>
            </c:strRef>
          </c:cat>
          <c:val>
            <c:numRef>
              <c:f>Hoja1!$B$2:$B$9</c:f>
              <c:numCache>
                <c:formatCode>General</c:formatCode>
                <c:ptCount val="8"/>
                <c:pt idx="0">
                  <c:v>19</c:v>
                </c:pt>
                <c:pt idx="1">
                  <c:v>5</c:v>
                </c:pt>
                <c:pt idx="2">
                  <c:v>2</c:v>
                </c:pt>
                <c:pt idx="3">
                  <c:v>1</c:v>
                </c:pt>
                <c:pt idx="4">
                  <c:v>2</c:v>
                </c:pt>
                <c:pt idx="5">
                  <c:v>2</c:v>
                </c:pt>
                <c:pt idx="6">
                  <c:v>1</c:v>
                </c:pt>
                <c:pt idx="7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MX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view3D>
      <c:rotX val="30"/>
      <c:rotY val="0"/>
      <c:rAngAx val="0"/>
      <c:perspective val="3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Temas de interes</c:v>
                </c:pt>
              </c:strCache>
            </c:strRef>
          </c:tx>
          <c:cat>
            <c:strRef>
              <c:f>Hoja1!$A$2:$A$13</c:f>
              <c:strCache>
                <c:ptCount val="12"/>
                <c:pt idx="0">
                  <c:v>locales</c:v>
                </c:pt>
                <c:pt idx="1">
                  <c:v>espectaculos</c:v>
                </c:pt>
                <c:pt idx="2">
                  <c:v>politica</c:v>
                </c:pt>
                <c:pt idx="3">
                  <c:v>nacional</c:v>
                </c:pt>
                <c:pt idx="4">
                  <c:v>Tecnologia</c:v>
                </c:pt>
                <c:pt idx="5">
                  <c:v>Deportes</c:v>
                </c:pt>
                <c:pt idx="6">
                  <c:v>Internacional</c:v>
                </c:pt>
                <c:pt idx="7">
                  <c:v>Ciencia</c:v>
                </c:pt>
                <c:pt idx="8">
                  <c:v>Clima</c:v>
                </c:pt>
                <c:pt idx="9">
                  <c:v>Economia</c:v>
                </c:pt>
                <c:pt idx="10">
                  <c:v>Actualidad</c:v>
                </c:pt>
                <c:pt idx="11">
                  <c:v>Opinion</c:v>
                </c:pt>
              </c:strCache>
            </c:strRef>
          </c:cat>
          <c:val>
            <c:numRef>
              <c:f>Hoja1!$B$2:$B$13</c:f>
              <c:numCache>
                <c:formatCode>General</c:formatCode>
                <c:ptCount val="12"/>
                <c:pt idx="0">
                  <c:v>5</c:v>
                </c:pt>
                <c:pt idx="1">
                  <c:v>4</c:v>
                </c:pt>
                <c:pt idx="2">
                  <c:v>2</c:v>
                </c:pt>
                <c:pt idx="3">
                  <c:v>6</c:v>
                </c:pt>
                <c:pt idx="4">
                  <c:v>1</c:v>
                </c:pt>
                <c:pt idx="5">
                  <c:v>6</c:v>
                </c:pt>
                <c:pt idx="6">
                  <c:v>2</c:v>
                </c:pt>
                <c:pt idx="7">
                  <c:v>2</c:v>
                </c:pt>
                <c:pt idx="8">
                  <c:v>1</c:v>
                </c:pt>
                <c:pt idx="9">
                  <c:v>3</c:v>
                </c:pt>
                <c:pt idx="10">
                  <c:v>1</c:v>
                </c:pt>
                <c:pt idx="11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s-MX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2830302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1714972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8600940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4642066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92702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273221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13587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0000391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6881703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8826309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234845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219F66-E77F-4A85-879C-87A45D913809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87C785-3D2F-4FEE-BA64-821B207173E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8766308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4" name="3 Gráfico"/>
          <p:cNvGraphicFramePr/>
          <p:nvPr>
            <p:extLst>
              <p:ext uri="{D42A27DB-BD31-4B8C-83A1-F6EECF244321}">
                <p14:modId xmlns:p14="http://schemas.microsoft.com/office/powerpoint/2010/main" val="15088510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49364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7535108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233481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5" name="4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84644608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306982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56570553"/>
              </p:ext>
            </p:extLst>
          </p:nvPr>
        </p:nvGraphicFramePr>
        <p:xfrm>
          <a:off x="467544" y="1052736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4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5414412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63129308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1943852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6264696"/>
          </a:xfrm>
        </p:spPr>
        <p:txBody>
          <a:bodyPr numCol="2">
            <a:noAutofit/>
          </a:bodyPr>
          <a:lstStyle/>
          <a:p>
            <a:pPr marL="0" indent="0">
              <a:buNone/>
            </a:pPr>
            <a:r>
              <a:rPr lang="es-MX" sz="1600" dirty="0"/>
              <a:t>Presentan en EU a El Talibán</a:t>
            </a:r>
            <a:br>
              <a:rPr lang="es-MX" sz="1600" dirty="0"/>
            </a:br>
            <a:r>
              <a:rPr lang="es-MX" sz="1600" dirty="0"/>
              <a:t>Fracasó el Buen Fin en Ciudad Valles</a:t>
            </a:r>
            <a:br>
              <a:rPr lang="es-MX" sz="1600" dirty="0"/>
            </a:br>
            <a:r>
              <a:rPr lang="es-MX" sz="1600" dirty="0"/>
              <a:t>Rompe record DF con desfile de modas. </a:t>
            </a:r>
            <a:endParaRPr lang="es-MX" sz="1600" dirty="0" smtClean="0"/>
          </a:p>
          <a:p>
            <a:pPr marL="0" indent="0">
              <a:buNone/>
            </a:pPr>
            <a:r>
              <a:rPr lang="es-MX" sz="1600" dirty="0"/>
              <a:t>Que renuncie </a:t>
            </a:r>
            <a:r>
              <a:rPr lang="es-MX" sz="1600" dirty="0" smtClean="0"/>
              <a:t>EPN</a:t>
            </a:r>
          </a:p>
          <a:p>
            <a:pPr marL="0" indent="0">
              <a:buNone/>
            </a:pPr>
            <a:r>
              <a:rPr lang="es-MX" sz="1600" dirty="0"/>
              <a:t>CONDUCTORA ESTADOUNIDENSE CAZA ANIMALES EN AFRICA</a:t>
            </a:r>
            <a:br>
              <a:rPr lang="es-MX" sz="1600" dirty="0"/>
            </a:br>
            <a:r>
              <a:rPr lang="es-MX" sz="1600" dirty="0"/>
              <a:t>LOS PREMIOS AMERICAN MUSIC AWARDS</a:t>
            </a:r>
            <a:br>
              <a:rPr lang="es-MX" sz="1600" dirty="0"/>
            </a:br>
            <a:r>
              <a:rPr lang="es-MX" sz="1600" dirty="0"/>
              <a:t>PERMANECE EN LLAMAS 6 MIN CON TRAJE ESPECIAL PARA ROMPER </a:t>
            </a:r>
            <a:r>
              <a:rPr lang="es-MX" sz="1600" dirty="0" smtClean="0"/>
              <a:t>RECORD</a:t>
            </a:r>
            <a:endParaRPr lang="es-MX" sz="1600" dirty="0"/>
          </a:p>
          <a:p>
            <a:pPr marL="0" indent="0">
              <a:buNone/>
            </a:pPr>
            <a:r>
              <a:rPr lang="es-MX" sz="1600" dirty="0"/>
              <a:t>Templarios en el Senado, PRD abandonará el pacto si se aprueba la reforma y la elección de presidentes de partidos (PRD y PAN</a:t>
            </a:r>
            <a:r>
              <a:rPr lang="es-MX" sz="1600" dirty="0" smtClean="0"/>
              <a:t>)</a:t>
            </a:r>
          </a:p>
          <a:p>
            <a:pPr marL="0" indent="0">
              <a:buNone/>
            </a:pPr>
            <a:r>
              <a:rPr lang="es-MX" sz="1600" dirty="0"/>
              <a:t>9 meses y avanzando, Nadal se impone a </a:t>
            </a:r>
            <a:r>
              <a:rPr lang="es-MX" sz="1600" dirty="0" err="1"/>
              <a:t>Djokovic</a:t>
            </a:r>
            <a:r>
              <a:rPr lang="es-MX" sz="1600" dirty="0"/>
              <a:t> en Argentina, Obama premia a Mario Molina con Medalla Presidencial de la </a:t>
            </a:r>
            <a:r>
              <a:rPr lang="es-MX" sz="1600" dirty="0" smtClean="0"/>
              <a:t>Libertad</a:t>
            </a:r>
          </a:p>
          <a:p>
            <a:pPr marL="0" indent="0">
              <a:buNone/>
            </a:pPr>
            <a:r>
              <a:rPr lang="es-MX" sz="1600" dirty="0"/>
              <a:t>Sobre un partido de </a:t>
            </a:r>
            <a:r>
              <a:rPr lang="es-MX" sz="1600" dirty="0" err="1"/>
              <a:t>fut</a:t>
            </a:r>
            <a:r>
              <a:rPr lang="es-MX" sz="1600" dirty="0"/>
              <a:t> y de un </a:t>
            </a:r>
            <a:r>
              <a:rPr lang="es-MX" sz="1600" dirty="0" smtClean="0"/>
              <a:t>fallecimiento</a:t>
            </a:r>
          </a:p>
          <a:p>
            <a:pPr marL="0" indent="0">
              <a:buNone/>
            </a:pPr>
            <a:r>
              <a:rPr lang="es-MX" sz="1600" dirty="0"/>
              <a:t>Remembranza del asesinato de JFK</a:t>
            </a:r>
            <a:br>
              <a:rPr lang="es-MX" sz="1600" dirty="0"/>
            </a:br>
            <a:r>
              <a:rPr lang="es-MX" sz="1600" dirty="0"/>
              <a:t>salida de Xbox </a:t>
            </a:r>
            <a:r>
              <a:rPr lang="es-MX" sz="1600" dirty="0" err="1"/>
              <a:t>one</a:t>
            </a: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/>
              <a:t>Acuerdo nuclear de </a:t>
            </a:r>
            <a:r>
              <a:rPr lang="es-MX" sz="1600" dirty="0" smtClean="0"/>
              <a:t>siria</a:t>
            </a:r>
          </a:p>
          <a:p>
            <a:pPr marL="0" indent="0">
              <a:buNone/>
            </a:pPr>
            <a:r>
              <a:rPr lang="es-MX" sz="1600" dirty="0"/>
              <a:t>Personas desaparecidas en el sexenio de </a:t>
            </a:r>
            <a:r>
              <a:rPr lang="es-MX" sz="1600" dirty="0" err="1"/>
              <a:t>Calderon</a:t>
            </a: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/>
              <a:t>Cuerpos encontrados en fosas </a:t>
            </a:r>
            <a:r>
              <a:rPr lang="es-MX" sz="1600" dirty="0" smtClean="0"/>
              <a:t>clandestinas</a:t>
            </a:r>
          </a:p>
          <a:p>
            <a:pPr marL="0" indent="0">
              <a:buNone/>
            </a:pPr>
            <a:r>
              <a:rPr lang="es-MX" sz="1600" dirty="0"/>
              <a:t>El aniversario de la muerte de </a:t>
            </a:r>
            <a:r>
              <a:rPr lang="es-MX" sz="1600" dirty="0" err="1"/>
              <a:t>keneddy</a:t>
            </a:r>
            <a:r>
              <a:rPr lang="es-MX" sz="1600" dirty="0"/>
              <a:t> </a:t>
            </a:r>
            <a:br>
              <a:rPr lang="es-MX" sz="1600" dirty="0"/>
            </a:br>
            <a:r>
              <a:rPr lang="es-MX" sz="1600" dirty="0" err="1"/>
              <a:t>Mexico</a:t>
            </a:r>
            <a:r>
              <a:rPr lang="es-MX" sz="1600" dirty="0"/>
              <a:t> paso al mundial </a:t>
            </a:r>
            <a:br>
              <a:rPr lang="es-MX" sz="1600" dirty="0"/>
            </a:br>
            <a:r>
              <a:rPr lang="es-MX" sz="1600" dirty="0"/>
              <a:t>Resultados de las Elecciones de </a:t>
            </a:r>
            <a:r>
              <a:rPr lang="es-MX" sz="1600" dirty="0" smtClean="0"/>
              <a:t>honduras</a:t>
            </a:r>
          </a:p>
          <a:p>
            <a:pPr marL="0" indent="0">
              <a:buNone/>
            </a:pPr>
            <a:r>
              <a:rPr lang="es-MX" sz="1600" dirty="0"/>
              <a:t>En el clima iba a estar parcialmente </a:t>
            </a:r>
            <a:r>
              <a:rPr lang="es-MX" sz="1600" dirty="0" smtClean="0"/>
              <a:t>nublado</a:t>
            </a: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/>
              <a:t>Brote de hepatitis en las escuelas </a:t>
            </a:r>
            <a:br>
              <a:rPr lang="es-MX" sz="1600" dirty="0"/>
            </a:br>
            <a:r>
              <a:rPr lang="es-MX" sz="1600" dirty="0"/>
              <a:t>México jugó con Nueva Zelanda y gano 5-1 favor México </a:t>
            </a:r>
            <a:br>
              <a:rPr lang="es-MX" sz="1600" dirty="0"/>
            </a:br>
            <a:r>
              <a:rPr lang="es-MX" sz="1600" dirty="0"/>
              <a:t>El aniversario de Kennedy</a:t>
            </a:r>
            <a:br>
              <a:rPr lang="es-MX" sz="1600" dirty="0"/>
            </a:br>
            <a:r>
              <a:rPr lang="es-MX" sz="1600" dirty="0" err="1"/>
              <a:t>Obamacare</a:t>
            </a: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/>
              <a:t>El premio a </a:t>
            </a:r>
            <a:r>
              <a:rPr lang="es-MX" sz="1600" dirty="0" err="1" smtClean="0"/>
              <a:t>Poniatowska</a:t>
            </a:r>
            <a:endParaRPr lang="es-MX" sz="1600" dirty="0" smtClean="0"/>
          </a:p>
          <a:p>
            <a:pPr marL="0" indent="0">
              <a:buNone/>
            </a:pPr>
            <a:r>
              <a:rPr lang="es-MX" sz="1600" dirty="0" smtClean="0"/>
              <a:t>el </a:t>
            </a:r>
            <a:r>
              <a:rPr lang="es-MX" sz="1600" dirty="0" err="1"/>
              <a:t>america</a:t>
            </a:r>
            <a:r>
              <a:rPr lang="es-MX" sz="1600" dirty="0"/>
              <a:t> 2- tigres 2</a:t>
            </a:r>
            <a:br>
              <a:rPr lang="es-MX" sz="1600" dirty="0"/>
            </a:br>
            <a:r>
              <a:rPr lang="es-MX" sz="1600" dirty="0"/>
              <a:t>2. </a:t>
            </a:r>
            <a:r>
              <a:rPr lang="es-MX" sz="1600" dirty="0" err="1"/>
              <a:t>juanga</a:t>
            </a:r>
            <a:r>
              <a:rPr lang="es-MX" sz="1600" dirty="0"/>
              <a:t> canta mañanitas a presidente venezolano</a:t>
            </a:r>
            <a:br>
              <a:rPr lang="es-MX" sz="1600" dirty="0"/>
            </a:br>
            <a:r>
              <a:rPr lang="es-MX" sz="1600" dirty="0" smtClean="0"/>
              <a:t>* </a:t>
            </a:r>
            <a:r>
              <a:rPr lang="es-MX" sz="1600" dirty="0"/>
              <a:t>CEO de </a:t>
            </a:r>
            <a:r>
              <a:rPr lang="es-MX" sz="1600" dirty="0" err="1"/>
              <a:t>Walmart</a:t>
            </a:r>
            <a:r>
              <a:rPr lang="es-MX" sz="1600" dirty="0"/>
              <a:t> </a:t>
            </a:r>
            <a:r>
              <a:rPr lang="es-MX" sz="1600" dirty="0" err="1"/>
              <a:t>sera</a:t>
            </a:r>
            <a:r>
              <a:rPr lang="es-MX" sz="1600" dirty="0"/>
              <a:t> reemplazado</a:t>
            </a:r>
            <a:br>
              <a:rPr lang="es-MX" sz="1600" dirty="0"/>
            </a:br>
            <a:r>
              <a:rPr lang="es-MX" sz="1600" dirty="0"/>
              <a:t>* Marriot va a operar 20 hoteles nuevos en México para 2016</a:t>
            </a:r>
            <a:br>
              <a:rPr lang="es-MX" sz="1600" dirty="0"/>
            </a:br>
            <a:r>
              <a:rPr lang="es-MX" sz="1600" dirty="0"/>
              <a:t>* Posible multa a CEMEX en España por simular pérdidas </a:t>
            </a:r>
            <a:r>
              <a:rPr lang="es-MX" sz="1600" dirty="0" smtClean="0"/>
              <a:t>fiscales</a:t>
            </a:r>
          </a:p>
        </p:txBody>
      </p:sp>
    </p:spTree>
    <p:extLst>
      <p:ext uri="{BB962C8B-B14F-4D97-AF65-F5344CB8AC3E}">
        <p14:creationId xmlns:p14="http://schemas.microsoft.com/office/powerpoint/2010/main" val="920959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332656"/>
            <a:ext cx="8229600" cy="6048672"/>
          </a:xfrm>
        </p:spPr>
        <p:txBody>
          <a:bodyPr numCol="2">
            <a:noAutofit/>
          </a:bodyPr>
          <a:lstStyle/>
          <a:p>
            <a:pPr marL="0" indent="0">
              <a:buNone/>
            </a:pPr>
            <a:r>
              <a:rPr lang="es-MX" sz="1600" dirty="0" err="1"/>
              <a:t>méxico</a:t>
            </a:r>
            <a:r>
              <a:rPr lang="es-MX" sz="1600" dirty="0"/>
              <a:t> derrota a nueva </a:t>
            </a:r>
            <a:r>
              <a:rPr lang="es-MX" sz="1600" dirty="0" err="1"/>
              <a:t>zelanda</a:t>
            </a: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 err="1"/>
              <a:t>justin</a:t>
            </a:r>
            <a:r>
              <a:rPr lang="es-MX" sz="1600" dirty="0"/>
              <a:t> </a:t>
            </a:r>
            <a:r>
              <a:rPr lang="es-MX" sz="1600" dirty="0" err="1"/>
              <a:t>bieber</a:t>
            </a:r>
            <a:r>
              <a:rPr lang="es-MX" sz="1600" dirty="0"/>
              <a:t> </a:t>
            </a:r>
            <a:r>
              <a:rPr lang="es-MX" sz="1600" dirty="0" err="1"/>
              <a:t>conocio</a:t>
            </a:r>
            <a:r>
              <a:rPr lang="es-MX" sz="1600" dirty="0"/>
              <a:t> a la familia de peña</a:t>
            </a:r>
            <a:br>
              <a:rPr lang="es-MX" sz="1600" dirty="0"/>
            </a:br>
            <a:r>
              <a:rPr lang="es-MX" sz="1600" dirty="0"/>
              <a:t>el </a:t>
            </a:r>
            <a:r>
              <a:rPr lang="es-MX" sz="1600" dirty="0" err="1"/>
              <a:t>avion</a:t>
            </a:r>
            <a:r>
              <a:rPr lang="es-MX" sz="1600" dirty="0"/>
              <a:t> que se estrello en </a:t>
            </a:r>
            <a:r>
              <a:rPr lang="es-MX" sz="1600" dirty="0" err="1"/>
              <a:t>sudamerica</a:t>
            </a:r>
            <a:endParaRPr lang="es-MX" sz="1600" dirty="0"/>
          </a:p>
          <a:p>
            <a:pPr marL="0" indent="0">
              <a:buNone/>
            </a:pPr>
            <a:r>
              <a:rPr lang="es-MX" sz="1600" dirty="0"/>
              <a:t>Regresan a clases estudiantes que estaban en paro en </a:t>
            </a:r>
            <a:r>
              <a:rPr lang="es-MX" sz="1600" dirty="0" err="1"/>
              <a:t>chiapas</a:t>
            </a:r>
            <a:r>
              <a:rPr lang="es-MX" sz="1600" dirty="0"/>
              <a:t>.</a:t>
            </a:r>
            <a:br>
              <a:rPr lang="es-MX" sz="1600" dirty="0"/>
            </a:br>
            <a:r>
              <a:rPr lang="es-MX" sz="1600" dirty="0"/>
              <a:t>Detienen a jefe de plaza de </a:t>
            </a:r>
            <a:r>
              <a:rPr lang="es-MX" sz="1600" dirty="0" err="1"/>
              <a:t>coahuila</a:t>
            </a:r>
            <a:r>
              <a:rPr lang="es-MX" sz="1600" dirty="0"/>
              <a:t>.</a:t>
            </a:r>
            <a:br>
              <a:rPr lang="es-MX" sz="1600" dirty="0"/>
            </a:br>
            <a:r>
              <a:rPr lang="es-MX" sz="1600" dirty="0" err="1"/>
              <a:t>°Comienzan</a:t>
            </a:r>
            <a:r>
              <a:rPr lang="es-MX" sz="1600" dirty="0"/>
              <a:t> clases en Chiapas, 3 meses después de iniciado el ciclo.</a:t>
            </a:r>
            <a:br>
              <a:rPr lang="es-MX" sz="1600" dirty="0"/>
            </a:br>
            <a:r>
              <a:rPr lang="es-MX" sz="1600" dirty="0" err="1"/>
              <a:t>°La</a:t>
            </a:r>
            <a:r>
              <a:rPr lang="es-MX" sz="1600" dirty="0"/>
              <a:t> cúpula del PRD bloquea debatir el Pacto por México.</a:t>
            </a:r>
            <a:br>
              <a:rPr lang="es-MX" sz="1600" dirty="0"/>
            </a:br>
            <a:r>
              <a:rPr lang="es-MX" sz="1600" dirty="0" err="1"/>
              <a:t>°Diputados</a:t>
            </a:r>
            <a:r>
              <a:rPr lang="es-MX" sz="1600" dirty="0"/>
              <a:t> avalarán la reforma al IFAI.</a:t>
            </a:r>
          </a:p>
          <a:p>
            <a:pPr marL="0" indent="0">
              <a:buNone/>
            </a:pPr>
            <a:r>
              <a:rPr lang="es-MX" sz="1600" dirty="0"/>
              <a:t>mano </a:t>
            </a:r>
            <a:r>
              <a:rPr lang="es-MX" sz="1600" dirty="0" err="1"/>
              <a:t>bionica</a:t>
            </a: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/>
              <a:t>juego de la </a:t>
            </a:r>
            <a:r>
              <a:rPr lang="es-MX" sz="1600" dirty="0" err="1"/>
              <a:t>seleccion</a:t>
            </a: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 err="1"/>
              <a:t>salio</a:t>
            </a:r>
            <a:r>
              <a:rPr lang="es-MX" sz="1600" dirty="0"/>
              <a:t> </a:t>
            </a:r>
            <a:r>
              <a:rPr lang="es-MX" sz="1600" dirty="0" err="1"/>
              <a:t>xbone</a:t>
            </a:r>
            <a:r>
              <a:rPr lang="es-MX" sz="1600" dirty="0"/>
              <a:t> </a:t>
            </a:r>
            <a:r>
              <a:rPr lang="es-MX" sz="1600" dirty="0" err="1"/>
              <a:t>one</a:t>
            </a:r>
            <a:endParaRPr lang="es-MX" sz="1600" dirty="0"/>
          </a:p>
          <a:p>
            <a:pPr marL="0" indent="0">
              <a:buNone/>
            </a:pPr>
            <a:r>
              <a:rPr lang="es-MX" sz="1600" dirty="0" smtClean="0"/>
              <a:t>Ex </a:t>
            </a:r>
            <a:r>
              <a:rPr lang="es-MX" sz="1600" dirty="0"/>
              <a:t>militar exige renuncia de EPN</a:t>
            </a:r>
            <a:br>
              <a:rPr lang="es-MX" sz="1600" dirty="0"/>
            </a:br>
            <a:r>
              <a:rPr lang="es-MX" sz="1600" dirty="0"/>
              <a:t>Entregan premios a los periodistas</a:t>
            </a:r>
            <a:br>
              <a:rPr lang="es-MX" sz="1600" dirty="0"/>
            </a:br>
            <a:r>
              <a:rPr lang="es-MX" sz="1600" dirty="0"/>
              <a:t>Anuncian controles MOGA para </a:t>
            </a:r>
            <a:r>
              <a:rPr lang="es-MX" sz="1600" dirty="0" smtClean="0"/>
              <a:t>celulares</a:t>
            </a:r>
          </a:p>
          <a:p>
            <a:r>
              <a:rPr lang="es-MX" sz="1600" dirty="0"/>
              <a:t>Los maestros ya levantaron su plantón</a:t>
            </a:r>
            <a:br>
              <a:rPr lang="es-MX" sz="1600" dirty="0"/>
            </a:br>
            <a:r>
              <a:rPr lang="es-MX" sz="1600" dirty="0"/>
              <a:t>Fuerte tormenta de frio en el norte del </a:t>
            </a:r>
            <a:r>
              <a:rPr lang="es-MX" sz="1600" dirty="0" err="1"/>
              <a:t>pais</a:t>
            </a:r>
            <a:r>
              <a:rPr lang="es-MX" sz="1600" dirty="0"/>
              <a:t> </a:t>
            </a:r>
            <a:endParaRPr lang="es-MX" sz="1600" dirty="0"/>
          </a:p>
          <a:p>
            <a:r>
              <a:rPr lang="es-MX" sz="1600" dirty="0"/>
              <a:t>Se estreno </a:t>
            </a:r>
            <a:r>
              <a:rPr lang="es-MX" sz="1600" dirty="0" err="1"/>
              <a:t>Tearaway</a:t>
            </a:r>
            <a:r>
              <a:rPr lang="es-MX" sz="1600" dirty="0"/>
              <a:t> para </a:t>
            </a:r>
            <a:r>
              <a:rPr lang="es-MX" sz="1600" dirty="0" err="1"/>
              <a:t>ps</a:t>
            </a:r>
            <a:r>
              <a:rPr lang="es-MX" sz="1600" dirty="0"/>
              <a:t> vita.</a:t>
            </a:r>
            <a:br>
              <a:rPr lang="es-MX" sz="1600" dirty="0"/>
            </a:br>
            <a:r>
              <a:rPr lang="es-MX" sz="1600" dirty="0"/>
              <a:t>Se estreno en </a:t>
            </a:r>
            <a:r>
              <a:rPr lang="es-MX" sz="1600" dirty="0" err="1"/>
              <a:t>Mèxico</a:t>
            </a:r>
            <a:r>
              <a:rPr lang="es-MX" sz="1600" dirty="0"/>
              <a:t> la </a:t>
            </a:r>
            <a:r>
              <a:rPr lang="es-MX" sz="1600" dirty="0" err="1"/>
              <a:t>pelicula</a:t>
            </a:r>
            <a:r>
              <a:rPr lang="es-MX" sz="1600" dirty="0"/>
              <a:t> En llamas.</a:t>
            </a:r>
            <a:br>
              <a:rPr lang="es-MX" sz="1600" dirty="0"/>
            </a:br>
            <a:r>
              <a:rPr lang="es-MX" sz="1600" dirty="0"/>
              <a:t>Se estreno Xbox </a:t>
            </a:r>
            <a:r>
              <a:rPr lang="es-MX" sz="1600" dirty="0" err="1"/>
              <a:t>one</a:t>
            </a:r>
            <a:r>
              <a:rPr lang="es-MX" sz="1600" dirty="0"/>
              <a:t> en 13 </a:t>
            </a:r>
            <a:r>
              <a:rPr lang="es-MX" sz="1600" dirty="0" err="1"/>
              <a:t>paises</a:t>
            </a:r>
            <a:r>
              <a:rPr lang="es-MX" sz="1600" dirty="0"/>
              <a:t> vendiendo </a:t>
            </a:r>
            <a:r>
              <a:rPr lang="es-MX" sz="1600" dirty="0" err="1"/>
              <a:t>màs</a:t>
            </a:r>
            <a:r>
              <a:rPr lang="es-MX" sz="1600" dirty="0"/>
              <a:t> de un </a:t>
            </a:r>
            <a:r>
              <a:rPr lang="es-MX" sz="1600" dirty="0" err="1"/>
              <a:t>millon</a:t>
            </a:r>
            <a:r>
              <a:rPr lang="es-MX" sz="1600" dirty="0" smtClean="0"/>
              <a:t>.</a:t>
            </a:r>
          </a:p>
          <a:p>
            <a:r>
              <a:rPr lang="es-MX" sz="1600" dirty="0"/>
              <a:t>Milenio</a:t>
            </a:r>
            <a:br>
              <a:rPr lang="es-MX" sz="1600" dirty="0"/>
            </a:br>
            <a:r>
              <a:rPr lang="es-MX" sz="1600" dirty="0"/>
              <a:t>Detonaron líos políticos crisis michoacana</a:t>
            </a:r>
            <a:br>
              <a:rPr lang="es-MX" sz="1600" dirty="0"/>
            </a:br>
            <a:r>
              <a:rPr lang="es-MX" sz="1600" dirty="0"/>
              <a:t>En varias zonas se gesta “un conflicto militar” sin precedente desde hace más de un siglo</a:t>
            </a:r>
            <a:br>
              <a:rPr lang="es-MX" sz="1600" dirty="0"/>
            </a:b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/>
              <a:t>La Jornada</a:t>
            </a:r>
            <a:br>
              <a:rPr lang="es-MX" sz="1600" dirty="0"/>
            </a:br>
            <a:r>
              <a:rPr lang="es-MX" sz="1600" dirty="0"/>
              <a:t>México, sitio 11 en homicidios vinculados al alcohol</a:t>
            </a:r>
            <a:br>
              <a:rPr lang="es-MX" sz="1600" dirty="0"/>
            </a:br>
            <a:r>
              <a:rPr lang="es-MX" sz="1600" dirty="0"/>
              <a:t>En Latinoamérica, nueve de las 11 naciones con más incidencia en ese tema</a:t>
            </a:r>
            <a:br>
              <a:rPr lang="es-MX" sz="1600" dirty="0"/>
            </a:b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/>
              <a:t>ARISTEGUÍ PREMIO PEN CLUB POR EXCELENCIA PERIODISTICA</a:t>
            </a:r>
            <a:br>
              <a:rPr lang="es-MX" sz="1600" dirty="0"/>
            </a:br>
            <a:r>
              <a:rPr lang="es-MX" sz="1600" dirty="0" smtClean="0"/>
              <a:t>Delitos </a:t>
            </a:r>
            <a:r>
              <a:rPr lang="es-MX" sz="1600" dirty="0"/>
              <a:t>en </a:t>
            </a:r>
            <a:r>
              <a:rPr lang="es-MX" sz="1600" dirty="0" err="1"/>
              <a:t>slp</a:t>
            </a: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/>
              <a:t>Lluvias en </a:t>
            </a:r>
            <a:r>
              <a:rPr lang="es-MX" sz="1600" dirty="0" err="1"/>
              <a:t>slp</a:t>
            </a:r>
            <a:r>
              <a:rPr lang="es-MX" sz="1600" dirty="0"/>
              <a:t/>
            </a:r>
            <a:br>
              <a:rPr lang="es-MX" sz="1600" dirty="0"/>
            </a:br>
            <a:r>
              <a:rPr lang="es-MX" sz="1600" dirty="0"/>
              <a:t>Baches en </a:t>
            </a:r>
            <a:r>
              <a:rPr lang="es-MX" sz="1600" dirty="0" err="1" smtClean="0"/>
              <a:t>slp</a:t>
            </a:r>
            <a:endParaRPr lang="es-MX" sz="1600" dirty="0" smtClean="0"/>
          </a:p>
          <a:p>
            <a:r>
              <a:rPr lang="es-MX" sz="1600" dirty="0" err="1"/>
              <a:t>Mexico</a:t>
            </a:r>
            <a:r>
              <a:rPr lang="es-MX" sz="1600" dirty="0"/>
              <a:t> clasifico al Mundial</a:t>
            </a:r>
            <a:br>
              <a:rPr lang="es-MX" sz="1600" dirty="0"/>
            </a:br>
            <a:r>
              <a:rPr lang="es-MX" sz="1600" dirty="0" smtClean="0"/>
              <a:t>Acuerdo </a:t>
            </a:r>
            <a:r>
              <a:rPr lang="es-MX" sz="1600" dirty="0"/>
              <a:t>nuclear Siria</a:t>
            </a:r>
            <a:br>
              <a:rPr lang="es-MX" sz="1600" dirty="0"/>
            </a:br>
            <a:r>
              <a:rPr lang="es-MX" sz="1600" dirty="0"/>
              <a:t>Asesinato de JFK</a:t>
            </a:r>
            <a:br>
              <a:rPr lang="es-MX" sz="1600" dirty="0"/>
            </a:br>
            <a:r>
              <a:rPr lang="es-MX" sz="1600" dirty="0"/>
              <a:t>México en el </a:t>
            </a:r>
            <a:r>
              <a:rPr lang="es-MX" sz="1600" dirty="0" smtClean="0"/>
              <a:t>mundial</a:t>
            </a:r>
          </a:p>
          <a:p>
            <a:r>
              <a:rPr lang="es-MX" sz="1600" dirty="0"/>
              <a:t>los del </a:t>
            </a:r>
            <a:r>
              <a:rPr lang="es-MX" sz="1600" dirty="0" smtClean="0"/>
              <a:t>clima</a:t>
            </a:r>
          </a:p>
          <a:p>
            <a:r>
              <a:rPr lang="es-MX" sz="1600" dirty="0"/>
              <a:t>Desarme de civiles en </a:t>
            </a:r>
            <a:r>
              <a:rPr lang="es-MX" sz="1600" dirty="0" smtClean="0"/>
              <a:t>Michoacán</a:t>
            </a:r>
          </a:p>
        </p:txBody>
      </p:sp>
    </p:spTree>
    <p:extLst>
      <p:ext uri="{BB962C8B-B14F-4D97-AF65-F5344CB8AC3E}">
        <p14:creationId xmlns:p14="http://schemas.microsoft.com/office/powerpoint/2010/main" val="7138453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99539165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254843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3552814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23237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2813797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532850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46513584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571440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54001294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1924898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67561335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6113806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MX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559254082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539173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72670468"/>
              </p:ext>
            </p:extLst>
          </p:nvPr>
        </p:nvGraphicFramePr>
        <p:xfrm>
          <a:off x="251520" y="188640"/>
          <a:ext cx="8748464" cy="59766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4 CuadroTexto"/>
          <p:cNvSpPr txBox="1"/>
          <p:nvPr/>
        </p:nvSpPr>
        <p:spPr>
          <a:xfrm>
            <a:off x="395536" y="5544095"/>
            <a:ext cx="518457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dirty="0" smtClean="0"/>
              <a:t>Otras opciones mencionadas como segunda opción: El universal, Noticias Canal 4, Foro TV, Once Noticias, Colegio de México Noticias.</a:t>
            </a:r>
            <a:endParaRPr lang="es-MX" dirty="0"/>
          </a:p>
        </p:txBody>
      </p:sp>
    </p:spTree>
    <p:extLst>
      <p:ext uri="{BB962C8B-B14F-4D97-AF65-F5344CB8AC3E}">
        <p14:creationId xmlns:p14="http://schemas.microsoft.com/office/powerpoint/2010/main" val="3697764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53189581"/>
              </p:ext>
            </p:extLst>
          </p:nvPr>
        </p:nvGraphicFramePr>
        <p:xfrm>
          <a:off x="179512" y="188640"/>
          <a:ext cx="8712968" cy="511256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4 CuadroTexto"/>
          <p:cNvSpPr txBox="1"/>
          <p:nvPr/>
        </p:nvSpPr>
        <p:spPr>
          <a:xfrm>
            <a:off x="1403648" y="5733256"/>
            <a:ext cx="662473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dirty="0" smtClean="0"/>
              <a:t>Otras opciones en segundo lugar: </a:t>
            </a:r>
          </a:p>
          <a:p>
            <a:pPr algn="ctr"/>
            <a:r>
              <a:rPr lang="es-MX" dirty="0" smtClean="0"/>
              <a:t>Imagen,  ABC, FM, AM, Plano Informativo,  </a:t>
            </a:r>
            <a:r>
              <a:rPr lang="es-MX" dirty="0" err="1" smtClean="0"/>
              <a:t>Hundred</a:t>
            </a:r>
            <a:r>
              <a:rPr lang="es-MX" dirty="0" smtClean="0"/>
              <a:t> FM/FM Globo 100.1, 99.1, Magnética.</a:t>
            </a:r>
          </a:p>
        </p:txBody>
      </p:sp>
    </p:spTree>
    <p:extLst>
      <p:ext uri="{BB962C8B-B14F-4D97-AF65-F5344CB8AC3E}">
        <p14:creationId xmlns:p14="http://schemas.microsoft.com/office/powerpoint/2010/main" val="6281056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90248995"/>
              </p:ext>
            </p:extLst>
          </p:nvPr>
        </p:nvGraphicFramePr>
        <p:xfrm>
          <a:off x="179512" y="260647"/>
          <a:ext cx="8784976" cy="52917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4 CuadroTexto"/>
          <p:cNvSpPr txBox="1"/>
          <p:nvPr/>
        </p:nvSpPr>
        <p:spPr>
          <a:xfrm>
            <a:off x="1115616" y="5552365"/>
            <a:ext cx="712879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dirty="0" smtClean="0"/>
              <a:t>Segundas opciones:</a:t>
            </a:r>
          </a:p>
          <a:p>
            <a:pPr algn="ctr"/>
            <a:r>
              <a:rPr lang="es-MX" dirty="0" smtClean="0"/>
              <a:t>San Luis Hoy, El Mañana, La Razón, El Heraldo</a:t>
            </a:r>
          </a:p>
        </p:txBody>
      </p:sp>
    </p:spTree>
    <p:extLst>
      <p:ext uri="{BB962C8B-B14F-4D97-AF65-F5344CB8AC3E}">
        <p14:creationId xmlns:p14="http://schemas.microsoft.com/office/powerpoint/2010/main" val="16208901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115616" y="5877272"/>
            <a:ext cx="6635080" cy="562074"/>
          </a:xfrm>
        </p:spPr>
        <p:txBody>
          <a:bodyPr>
            <a:noAutofit/>
          </a:bodyPr>
          <a:lstStyle/>
          <a:p>
            <a:r>
              <a:rPr lang="es-MX" sz="1800" dirty="0" smtClean="0"/>
              <a:t>Otros temas mencionados:</a:t>
            </a:r>
            <a:br>
              <a:rPr lang="es-MX" sz="1800" dirty="0" smtClean="0"/>
            </a:br>
            <a:r>
              <a:rPr lang="es-MX" sz="1800" dirty="0" smtClean="0"/>
              <a:t>Tiras Cómicas, Cultura, Seguridad, Salud, </a:t>
            </a:r>
            <a:endParaRPr lang="es-MX" sz="1800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4988156"/>
              </p:ext>
            </p:extLst>
          </p:nvPr>
        </p:nvGraphicFramePr>
        <p:xfrm>
          <a:off x="539552" y="90872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184271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116</TotalTime>
  <Words>125</Words>
  <Application>Microsoft Office PowerPoint</Application>
  <PresentationFormat>Presentación en pantalla (4:3)</PresentationFormat>
  <Paragraphs>43</Paragraphs>
  <Slides>18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18</vt:i4>
      </vt:variant>
    </vt:vector>
  </HeadingPairs>
  <TitlesOfParts>
    <vt:vector size="19" baseType="lpstr"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Otros temas mencionados: Tiras Cómicas, Cultura, Seguridad, Salud, 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Andie</dc:creator>
  <cp:lastModifiedBy>Andie</cp:lastModifiedBy>
  <cp:revision>11</cp:revision>
  <dcterms:created xsi:type="dcterms:W3CDTF">2013-11-27T18:52:59Z</dcterms:created>
  <dcterms:modified xsi:type="dcterms:W3CDTF">2013-11-27T21:05:43Z</dcterms:modified>
</cp:coreProperties>
</file>

<file path=docProps/thumbnail.jpeg>
</file>